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67" r:id="rId3"/>
    <p:sldId id="264" r:id="rId4"/>
    <p:sldId id="270" r:id="rId5"/>
    <p:sldId id="272" r:id="rId6"/>
    <p:sldId id="258" r:id="rId7"/>
    <p:sldId id="259" r:id="rId8"/>
    <p:sldId id="260" r:id="rId9"/>
    <p:sldId id="261" r:id="rId10"/>
    <p:sldId id="262" r:id="rId11"/>
    <p:sldId id="263" r:id="rId12"/>
    <p:sldId id="274" r:id="rId13"/>
    <p:sldId id="275" r:id="rId14"/>
    <p:sldId id="276" r:id="rId15"/>
    <p:sldId id="273" r:id="rId16"/>
    <p:sldId id="265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12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374C5-3153-4B07-86E9-B8C81D63B31C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6C149-C69C-48FE-BFD5-012A905BE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27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5A06-7ACC-449A-81D0-C6F594A315D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908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5A06-7ACC-449A-81D0-C6F594A315D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8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5A06-7ACC-449A-81D0-C6F594A315D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483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5A06-7ACC-449A-81D0-C6F594A315D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908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5A06-7ACC-449A-81D0-C6F594A315D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908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ED9F453-7D9F-4464-AEB1-30145BA095C1}" type="datetimeFigureOut">
              <a:rPr lang="en-US" smtClean="0"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6BABDF6-883E-439D-8338-B2F52206D53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1143000"/>
            <a:ext cx="8686800" cy="4343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dirty="0" smtClean="0"/>
              <a:t>Understanding how to use Parenthetical citations</a:t>
            </a:r>
          </a:p>
        </p:txBody>
      </p:sp>
    </p:spTree>
    <p:extLst>
      <p:ext uri="{BB962C8B-B14F-4D97-AF65-F5344CB8AC3E}">
        <p14:creationId xmlns:p14="http://schemas.microsoft.com/office/powerpoint/2010/main" val="9204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spcollege.edu/SPG/WSPCL/librarians/mairn/lis2004/mla_5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" t="4287" r="2037" b="4906"/>
          <a:stretch/>
        </p:blipFill>
        <p:spPr bwMode="auto">
          <a:xfrm>
            <a:off x="838201" y="853440"/>
            <a:ext cx="7696200" cy="355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28676" y="4572000"/>
            <a:ext cx="7705725" cy="1676400"/>
          </a:xfrm>
          <a:prstGeom prst="rect">
            <a:avLst/>
          </a:prstGeom>
          <a:solidFill>
            <a:schemeClr val="tx1"/>
          </a:solidFill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28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Violence on television is a crucial issue in America today, “ Television alone is responsible for 10% of youth violence” (Potter and Smith 323).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81000" y="228600"/>
            <a:ext cx="8382000" cy="67369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3200" dirty="0"/>
              <a:t>Online Journal—two authors</a:t>
            </a:r>
          </a:p>
        </p:txBody>
      </p:sp>
    </p:spTree>
    <p:extLst>
      <p:ext uri="{BB962C8B-B14F-4D97-AF65-F5344CB8AC3E}">
        <p14:creationId xmlns:p14="http://schemas.microsoft.com/office/powerpoint/2010/main" val="349152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962400"/>
            <a:ext cx="7086600" cy="2362200"/>
          </a:xfrm>
          <a:prstGeom prst="rect">
            <a:avLst/>
          </a:prstGeom>
          <a:solidFill>
            <a:schemeClr val="tx1"/>
          </a:solidFill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2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Studies are proving that violence in the media is becoming a larger issue for children today than it was in the past (American Psychological Association, 2004).</a:t>
            </a:r>
          </a:p>
          <a:p>
            <a:pPr>
              <a:buClr>
                <a:srgbClr val="FFC000"/>
              </a:buClr>
            </a:pPr>
            <a:endParaRPr lang="en-US" sz="2000" cap="none" dirty="0" smtClean="0">
              <a:solidFill>
                <a:schemeClr val="bg2">
                  <a:lumMod val="90000"/>
                  <a:lumOff val="10000"/>
                </a:schemeClr>
              </a:solidFill>
            </a:endParaRPr>
          </a:p>
          <a:p>
            <a:pPr>
              <a:buClr>
                <a:srgbClr val="FFC000"/>
              </a:buClr>
            </a:pPr>
            <a:r>
              <a:rPr lang="en-US" sz="2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The </a:t>
            </a:r>
            <a:r>
              <a:rPr lang="en-US" sz="2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American Psychological </a:t>
            </a:r>
            <a:r>
              <a:rPr lang="en-US" sz="2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Association stated that studies area showing that violence in the media is becoming a larger issue for our children than it was for us (2004).</a:t>
            </a:r>
          </a:p>
        </p:txBody>
      </p:sp>
      <p:pic>
        <p:nvPicPr>
          <p:cNvPr id="28674" name="Picture 2" descr="http://www.spcollege.edu/SPG/WSPCL/librarians/mairn/lis2004/apa_1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" t="4486" r="2831" b="6293"/>
          <a:stretch/>
        </p:blipFill>
        <p:spPr bwMode="auto">
          <a:xfrm>
            <a:off x="1066800" y="777756"/>
            <a:ext cx="7010400" cy="309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0"/>
            <a:ext cx="8382000" cy="67369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FFC000"/>
              </a:buClr>
            </a:pPr>
            <a:r>
              <a:rPr lang="en-US" sz="2800" dirty="0" smtClean="0"/>
              <a:t>Website Article—corporate authors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412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3400" y="548642"/>
            <a:ext cx="7772400" cy="53340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What it looks like</a:t>
            </a:r>
          </a:p>
        </p:txBody>
      </p:sp>
      <p:sp>
        <p:nvSpPr>
          <p:cNvPr id="2" name="Rectangle 1"/>
          <p:cNvSpPr/>
          <p:nvPr/>
        </p:nvSpPr>
        <p:spPr>
          <a:xfrm>
            <a:off x="454111" y="3429000"/>
            <a:ext cx="81945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FULL CITATION LISTED ON WORKS CITED PAGE</a:t>
            </a:r>
          </a:p>
          <a:p>
            <a:endParaRPr lang="en-US" dirty="0"/>
          </a:p>
          <a:p>
            <a:r>
              <a:rPr lang="en-US" dirty="0" smtClean="0"/>
              <a:t>McGill, David. “The Assassination of John Fitzgerald Kennedy: an Internet 	Investigation</a:t>
            </a:r>
            <a:r>
              <a:rPr lang="en-US" dirty="0" smtClean="0"/>
              <a:t>.” Hindsight </a:t>
            </a:r>
            <a:r>
              <a:rPr lang="en-US" dirty="0" smtClean="0"/>
              <a:t>12.2 (Jan 2002): p26. </a:t>
            </a:r>
            <a:r>
              <a:rPr lang="en-US" dirty="0" err="1" smtClean="0"/>
              <a:t>InfoTrac</a:t>
            </a:r>
            <a:r>
              <a:rPr lang="en-US" dirty="0" smtClean="0"/>
              <a:t> Student </a:t>
            </a:r>
            <a:r>
              <a:rPr lang="en-US" dirty="0" smtClean="0"/>
              <a:t>Edition</a:t>
            </a:r>
            <a:r>
              <a:rPr lang="en-US" dirty="0" smtClean="0"/>
              <a:t>. </a:t>
            </a:r>
            <a:r>
              <a:rPr lang="en-US" dirty="0" smtClean="0"/>
              <a:t>	Malden </a:t>
            </a:r>
            <a:r>
              <a:rPr lang="en-US" dirty="0" smtClean="0"/>
              <a:t>Catholic High School Library, Malden, MA. 18 </a:t>
            </a:r>
            <a:r>
              <a:rPr lang="en-US" dirty="0" smtClean="0"/>
              <a:t>October </a:t>
            </a:r>
            <a:r>
              <a:rPr lang="en-US" dirty="0" smtClean="0"/>
              <a:t>2007. Web.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5536" y="1524000"/>
            <a:ext cx="8108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IN-TEXT OR PARENTHETICAL CIATION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murder of Kennedy has attracted a huge amount of interest and</a:t>
            </a:r>
          </a:p>
          <a:p>
            <a:r>
              <a:rPr lang="en-US" dirty="0"/>
              <a:t>controversy since it happened and has generated many different </a:t>
            </a:r>
            <a:r>
              <a:rPr lang="en-US" dirty="0" smtClean="0"/>
              <a:t>theories as </a:t>
            </a:r>
            <a:r>
              <a:rPr lang="en-US" dirty="0"/>
              <a:t>to who was </a:t>
            </a:r>
            <a:r>
              <a:rPr lang="en-US" dirty="0" smtClean="0"/>
              <a:t>responsible </a:t>
            </a:r>
            <a:r>
              <a:rPr lang="en-US" dirty="0"/>
              <a:t>(McGill 26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2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3400" y="287659"/>
            <a:ext cx="7772400" cy="53340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What it looks like</a:t>
            </a:r>
          </a:p>
        </p:txBody>
      </p:sp>
      <p:sp>
        <p:nvSpPr>
          <p:cNvPr id="2" name="Rectangle 1"/>
          <p:cNvSpPr/>
          <p:nvPr/>
        </p:nvSpPr>
        <p:spPr>
          <a:xfrm>
            <a:off x="425536" y="3909715"/>
            <a:ext cx="81945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FULL CITATION LISTED ON WORKS CITED PAGE</a:t>
            </a:r>
          </a:p>
          <a:p>
            <a:endParaRPr lang="en-US" dirty="0"/>
          </a:p>
          <a:p>
            <a:r>
              <a:rPr lang="en-US" dirty="0"/>
              <a:t>"SIN 2002 Book Prize Winners." U of Waterloo. 3 Nov. 2009 Web.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25536" y="1062992"/>
            <a:ext cx="8108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IN-TEXT OR PARENTHETICAL CIATION</a:t>
            </a:r>
          </a:p>
          <a:p>
            <a:endParaRPr lang="en-US" dirty="0"/>
          </a:p>
          <a:p>
            <a:r>
              <a:rPr lang="en-US" dirty="0"/>
              <a:t>On May 2, 2002, some 4500 students wrote the difficult University of</a:t>
            </a:r>
          </a:p>
          <a:p>
            <a:r>
              <a:rPr lang="en-US" dirty="0"/>
              <a:t>Waterloo, Physics Department, Sir Isaac Newton (SIN) Examination.</a:t>
            </a:r>
          </a:p>
          <a:p>
            <a:r>
              <a:rPr lang="en-US" dirty="0"/>
              <a:t>Amazingly, there were three perfect papers! Two team members from</a:t>
            </a:r>
          </a:p>
          <a:p>
            <a:r>
              <a:rPr lang="en-US" dirty="0"/>
              <a:t>Don Mills Collegiate Institute broke Waterloo's SIN record not so much</a:t>
            </a:r>
          </a:p>
          <a:p>
            <a:r>
              <a:rPr lang="en-US" dirty="0"/>
              <a:t>for finishing First Place but both students on the team had perfect</a:t>
            </a:r>
          </a:p>
          <a:p>
            <a:r>
              <a:rPr lang="en-US" dirty="0"/>
              <a:t>exams (SIN 2002).</a:t>
            </a:r>
          </a:p>
        </p:txBody>
      </p:sp>
    </p:spTree>
    <p:extLst>
      <p:ext uri="{BB962C8B-B14F-4D97-AF65-F5344CB8AC3E}">
        <p14:creationId xmlns:p14="http://schemas.microsoft.com/office/powerpoint/2010/main" val="8774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3400" y="287659"/>
            <a:ext cx="7772400" cy="53340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What it looks like</a:t>
            </a:r>
          </a:p>
        </p:txBody>
      </p:sp>
      <p:sp>
        <p:nvSpPr>
          <p:cNvPr id="2" name="Rectangle 1"/>
          <p:cNvSpPr/>
          <p:nvPr/>
        </p:nvSpPr>
        <p:spPr>
          <a:xfrm>
            <a:off x="425535" y="3352800"/>
            <a:ext cx="81945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FULL CITATION LISTED ON WORKS CITED PAGE</a:t>
            </a:r>
          </a:p>
          <a:p>
            <a:endParaRPr lang="en-US" dirty="0"/>
          </a:p>
          <a:p>
            <a:r>
              <a:rPr lang="en-US" dirty="0" err="1"/>
              <a:t>Musciano</a:t>
            </a:r>
            <a:r>
              <a:rPr lang="en-US" dirty="0"/>
              <a:t>, </a:t>
            </a:r>
            <a:r>
              <a:rPr lang="en-US" dirty="0" smtClean="0"/>
              <a:t>Chuck </a:t>
            </a:r>
            <a:r>
              <a:rPr lang="en-US" dirty="0"/>
              <a:t>and </a:t>
            </a:r>
            <a:r>
              <a:rPr lang="en-US" dirty="0" smtClean="0"/>
              <a:t>Kennedy, Bill. </a:t>
            </a:r>
            <a:r>
              <a:rPr lang="en-US" i="1" dirty="0"/>
              <a:t>HTML and XHTML: </a:t>
            </a:r>
            <a:r>
              <a:rPr lang="en-US" i="1" dirty="0" smtClean="0"/>
              <a:t>The Definitive </a:t>
            </a:r>
            <a:r>
              <a:rPr lang="en-US" i="1" dirty="0"/>
              <a:t>Guide. </a:t>
            </a:r>
            <a:r>
              <a:rPr lang="en-US" dirty="0" smtClean="0"/>
              <a:t>4th </a:t>
            </a:r>
            <a:r>
              <a:rPr lang="en-US" dirty="0"/>
              <a:t>ed. Sebastopol, CA: O'Reilly, 2009</a:t>
            </a:r>
            <a:r>
              <a:rPr lang="en-US" dirty="0" smtClean="0"/>
              <a:t>. 5 March 20011. Web.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5536" y="1295400"/>
            <a:ext cx="8108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IN-TEXT OR PARENTHETICAL CIATION</a:t>
            </a:r>
          </a:p>
          <a:p>
            <a:endParaRPr lang="en-US" dirty="0"/>
          </a:p>
          <a:p>
            <a:r>
              <a:rPr lang="en-US" dirty="0" err="1"/>
              <a:t>Musciano</a:t>
            </a:r>
            <a:r>
              <a:rPr lang="en-US" dirty="0"/>
              <a:t> and Kennedy suggest that we should avoid breaking tags</a:t>
            </a:r>
          </a:p>
          <a:p>
            <a:r>
              <a:rPr lang="en-US" dirty="0"/>
              <a:t>across lines in our source document whenever possible to promote</a:t>
            </a:r>
          </a:p>
          <a:p>
            <a:r>
              <a:rPr lang="en-US" dirty="0"/>
              <a:t>readability and reduce potential errors in HTML documents </a:t>
            </a:r>
            <a:r>
              <a:rPr lang="en-US" dirty="0" smtClean="0"/>
              <a:t>(2009).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34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1000" y="381000"/>
            <a:ext cx="8382000" cy="67369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3200" dirty="0" smtClean="0"/>
              <a:t>Works cited page with matched parenthetical citations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9" t="28240" r="25116" b="14506"/>
          <a:stretch/>
        </p:blipFill>
        <p:spPr bwMode="auto">
          <a:xfrm>
            <a:off x="1676400" y="1219200"/>
            <a:ext cx="6299748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6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2209800"/>
            <a:ext cx="7315200" cy="2593975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dirty="0" smtClean="0"/>
              <a:t>Parenthetical citations of Print sources</a:t>
            </a:r>
          </a:p>
        </p:txBody>
      </p:sp>
    </p:spTree>
    <p:extLst>
      <p:ext uri="{BB962C8B-B14F-4D97-AF65-F5344CB8AC3E}">
        <p14:creationId xmlns:p14="http://schemas.microsoft.com/office/powerpoint/2010/main" val="17173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1000" y="381000"/>
            <a:ext cx="8382000" cy="67369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3200" dirty="0" smtClean="0"/>
              <a:t>Sample Works cited page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 t="27575" r="65386" b="10852"/>
          <a:stretch/>
        </p:blipFill>
        <p:spPr bwMode="auto">
          <a:xfrm>
            <a:off x="1371600" y="990600"/>
            <a:ext cx="4983892" cy="5794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24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3400" y="304800"/>
            <a:ext cx="7772400" cy="822958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What is a Parenthetical or In-Text citation?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700" y="13716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/>
              <a:t>An in-text citation names the author of the source you are referring to and provides </a:t>
            </a:r>
            <a:r>
              <a:rPr lang="en-US" dirty="0" smtClean="0"/>
              <a:t>the page </a:t>
            </a:r>
            <a:r>
              <a:rPr lang="en-US" dirty="0"/>
              <a:t>number of the source in parentheses. </a:t>
            </a:r>
            <a:endParaRPr lang="en-US" dirty="0" smtClean="0"/>
          </a:p>
          <a:p>
            <a:pPr marL="285750" indent="-285750">
              <a:buClr>
                <a:srgbClr val="FFC000"/>
              </a:buClr>
              <a:buFont typeface="Wingdings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in-text citation </a:t>
            </a:r>
            <a:r>
              <a:rPr lang="en-US" dirty="0" smtClean="0"/>
              <a:t>follows </a:t>
            </a:r>
            <a:r>
              <a:rPr lang="en-US" dirty="0"/>
              <a:t>a </a:t>
            </a:r>
            <a:r>
              <a:rPr lang="en-US" dirty="0" smtClean="0"/>
              <a:t>quotation (Direct or Block) </a:t>
            </a:r>
            <a:r>
              <a:rPr lang="en-US" dirty="0"/>
              <a:t>or </a:t>
            </a:r>
            <a:r>
              <a:rPr lang="en-US" dirty="0" smtClean="0"/>
              <a:t>a paraphrase</a:t>
            </a:r>
            <a:r>
              <a:rPr lang="en-US" dirty="0"/>
              <a:t>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4" t="25555" r="36111" b="26666"/>
          <a:stretch>
            <a:fillRect/>
          </a:stretch>
        </p:blipFill>
        <p:spPr bwMode="auto">
          <a:xfrm>
            <a:off x="4617720" y="2743200"/>
            <a:ext cx="4495800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9" t="25555" r="35417" b="25555"/>
          <a:stretch>
            <a:fillRect/>
          </a:stretch>
        </p:blipFill>
        <p:spPr bwMode="auto">
          <a:xfrm>
            <a:off x="-30480" y="2743200"/>
            <a:ext cx="4343400" cy="347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036320" y="4876800"/>
            <a:ext cx="3810000" cy="228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5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2209800"/>
            <a:ext cx="7315200" cy="2593975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dirty="0" smtClean="0"/>
              <a:t>Parenthetical citations of electronic sources</a:t>
            </a:r>
          </a:p>
        </p:txBody>
      </p:sp>
    </p:spTree>
    <p:extLst>
      <p:ext uri="{BB962C8B-B14F-4D97-AF65-F5344CB8AC3E}">
        <p14:creationId xmlns:p14="http://schemas.microsoft.com/office/powerpoint/2010/main" val="114723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3400" y="548642"/>
            <a:ext cx="7772400" cy="53340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Electronic or online Sources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492211" y="1219200"/>
            <a:ext cx="819458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There are basically two types of </a:t>
            </a:r>
            <a:r>
              <a:rPr lang="en-US" dirty="0" smtClean="0"/>
              <a:t> electronic/online </a:t>
            </a:r>
            <a:r>
              <a:rPr lang="en-US" dirty="0"/>
              <a:t>sources from which you can get information. This includes </a:t>
            </a:r>
            <a:r>
              <a:rPr lang="en-US" dirty="0" smtClean="0"/>
              <a:t>a web </a:t>
            </a:r>
            <a:r>
              <a:rPr lang="en-US" dirty="0"/>
              <a:t>site or a database.</a:t>
            </a:r>
          </a:p>
          <a:p>
            <a:endParaRPr lang="en-US" b="1" i="1" dirty="0" smtClean="0"/>
          </a:p>
          <a:p>
            <a:r>
              <a:rPr lang="en-US" b="1" i="1" dirty="0" smtClean="0"/>
              <a:t>What </a:t>
            </a:r>
            <a:r>
              <a:rPr lang="en-US" b="1" i="1" dirty="0"/>
              <a:t>is the main difference between a web site and a database?</a:t>
            </a:r>
          </a:p>
          <a:p>
            <a:r>
              <a:rPr lang="en-US" b="1" dirty="0"/>
              <a:t>A web site is “free” </a:t>
            </a:r>
            <a:r>
              <a:rPr lang="en-US" dirty="0"/>
              <a:t>and anyone can create, contribute information and edit a Web site. As long </a:t>
            </a:r>
            <a:r>
              <a:rPr lang="en-US" dirty="0" smtClean="0"/>
              <a:t>as your </a:t>
            </a:r>
            <a:r>
              <a:rPr lang="en-US" dirty="0"/>
              <a:t>computer is connected to the </a:t>
            </a:r>
            <a:r>
              <a:rPr lang="en-US" dirty="0" smtClean="0"/>
              <a:t>Internet </a:t>
            </a:r>
            <a:r>
              <a:rPr lang="en-US" dirty="0"/>
              <a:t>you can access most web sites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/>
              <a:t>A database is “not free”</a:t>
            </a:r>
            <a:r>
              <a:rPr lang="en-US" dirty="0"/>
              <a:t>– it cost money to access – by paid subscription only. Even though you </a:t>
            </a:r>
            <a:r>
              <a:rPr lang="en-US" dirty="0" smtClean="0"/>
              <a:t>are connected </a:t>
            </a:r>
            <a:r>
              <a:rPr lang="en-US" dirty="0"/>
              <a:t>to the Internet </a:t>
            </a:r>
            <a:r>
              <a:rPr lang="en-US" dirty="0" smtClean="0"/>
              <a:t>you </a:t>
            </a:r>
            <a:r>
              <a:rPr lang="en-US" dirty="0"/>
              <a:t>can not access databases without a subscription. For example, </a:t>
            </a:r>
            <a:r>
              <a:rPr lang="en-US" dirty="0" smtClean="0"/>
              <a:t>the librarian </a:t>
            </a:r>
            <a:r>
              <a:rPr lang="en-US" dirty="0"/>
              <a:t>at your school must pay a subscription fee for you to gain access to the information in </a:t>
            </a:r>
            <a:r>
              <a:rPr lang="en-US" dirty="0" smtClean="0"/>
              <a:t>a database</a:t>
            </a:r>
            <a:r>
              <a:rPr lang="en-US" dirty="0"/>
              <a:t>. You can not get to the information in a database using </a:t>
            </a:r>
            <a:r>
              <a:rPr lang="en-US" dirty="0" smtClean="0"/>
              <a:t>a search engine like Google.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3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288324"/>
            <a:ext cx="8534400" cy="777242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400" dirty="0" smtClean="0"/>
              <a:t>Creating a full source citation Using </a:t>
            </a:r>
            <a:r>
              <a:rPr lang="en-US" sz="2400" dirty="0" err="1" smtClean="0"/>
              <a:t>Easybib</a:t>
            </a:r>
            <a:endParaRPr lang="en-US" sz="24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209800" y="1065566"/>
            <a:ext cx="5486400" cy="5792434"/>
            <a:chOff x="1752600" y="1130643"/>
            <a:chExt cx="3657514" cy="4335874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68" t="31884" r="42166" b="10093"/>
            <a:stretch/>
          </p:blipFill>
          <p:spPr bwMode="auto">
            <a:xfrm>
              <a:off x="1752600" y="1130643"/>
              <a:ext cx="3657514" cy="2829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3" t="52315" r="40421" b="16124"/>
            <a:stretch/>
          </p:blipFill>
          <p:spPr bwMode="auto">
            <a:xfrm>
              <a:off x="1752600" y="3927389"/>
              <a:ext cx="3657514" cy="1539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171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3400" y="548642"/>
            <a:ext cx="7772400" cy="53340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 smtClean="0"/>
              <a:t>3 ways to cite parenthetically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3" t="40000" r="20482" b="17188"/>
          <a:stretch/>
        </p:blipFill>
        <p:spPr bwMode="auto">
          <a:xfrm>
            <a:off x="502920" y="1371600"/>
            <a:ext cx="8203458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32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1000" y="381000"/>
            <a:ext cx="8382000" cy="67369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3200" dirty="0"/>
              <a:t>Article on a Website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5" t="32188" r="15108" b="22600"/>
          <a:stretch/>
        </p:blipFill>
        <p:spPr bwMode="auto">
          <a:xfrm>
            <a:off x="563880" y="1219200"/>
            <a:ext cx="7863840" cy="2785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63880" y="4114800"/>
            <a:ext cx="7863840" cy="2057400"/>
          </a:xfrm>
          <a:prstGeom prst="rect">
            <a:avLst/>
          </a:prstGeom>
          <a:solidFill>
            <a:schemeClr val="tx1"/>
          </a:solidFill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28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Liam Crowe explains the importance of, “introducing a new dog to each member separately” to avoid overwhelming or frightening the dog (2010).</a:t>
            </a:r>
          </a:p>
        </p:txBody>
      </p:sp>
    </p:spTree>
    <p:extLst>
      <p:ext uri="{BB962C8B-B14F-4D97-AF65-F5344CB8AC3E}">
        <p14:creationId xmlns:p14="http://schemas.microsoft.com/office/powerpoint/2010/main" val="15592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1000" y="228600"/>
            <a:ext cx="8382000" cy="67369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3200" dirty="0" smtClean="0"/>
              <a:t>Video File</a:t>
            </a:r>
            <a:endParaRPr lang="en-US" sz="32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7" t="34687" r="29414" b="8750"/>
          <a:stretch/>
        </p:blipFill>
        <p:spPr bwMode="auto">
          <a:xfrm>
            <a:off x="920015" y="997112"/>
            <a:ext cx="7303970" cy="296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20015" y="4084320"/>
            <a:ext cx="7303970" cy="1783080"/>
          </a:xfrm>
          <a:prstGeom prst="rect">
            <a:avLst/>
          </a:prstGeom>
          <a:solidFill>
            <a:schemeClr val="tx1"/>
          </a:solidFill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24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Most kids plug into the world of television long before they enter </a:t>
            </a:r>
            <a:r>
              <a:rPr lang="en-US" sz="24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school, “</a:t>
            </a:r>
            <a:r>
              <a:rPr lang="en-US" sz="24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two-thirds of infants and toddlers watch a screen an average of 2 hours a </a:t>
            </a:r>
            <a:r>
              <a:rPr lang="en-US" sz="24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day” (“What Kids Watch”, 1997).</a:t>
            </a:r>
          </a:p>
        </p:txBody>
      </p:sp>
    </p:spTree>
    <p:extLst>
      <p:ext uri="{BB962C8B-B14F-4D97-AF65-F5344CB8AC3E}">
        <p14:creationId xmlns:p14="http://schemas.microsoft.com/office/powerpoint/2010/main" val="314433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spcollege.edu/SPG/WSPCL/librarians/mairn/lis2004/mla_6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" t="4881" r="2523" b="8644"/>
          <a:stretch/>
        </p:blipFill>
        <p:spPr bwMode="auto">
          <a:xfrm>
            <a:off x="962025" y="902291"/>
            <a:ext cx="7038975" cy="304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62025" y="4095750"/>
            <a:ext cx="7038976" cy="1847850"/>
          </a:xfrm>
          <a:prstGeom prst="rect">
            <a:avLst/>
          </a:prstGeom>
          <a:solidFill>
            <a:schemeClr val="tx1"/>
          </a:solidFill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2000" cap="none" dirty="0">
                <a:solidFill>
                  <a:schemeClr val="bg2">
                    <a:lumMod val="90000"/>
                    <a:lumOff val="10000"/>
                  </a:schemeClr>
                </a:solidFill>
              </a:rPr>
              <a:t>Native American writers had a profound effect on American literature</a:t>
            </a:r>
            <a:r>
              <a:rPr lang="en-US" sz="2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, “Captain John Smith, Daniel Denton, Thomas Ashe, William Penn, George Percy, William Strachey, Gabriel Thomas, and John Lawson are all early American authors there were influenced by Native American authors” (</a:t>
            </a:r>
            <a:r>
              <a:rPr lang="en-US" sz="2000" cap="none" dirty="0" err="1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Beidler</a:t>
            </a:r>
            <a:r>
              <a:rPr lang="en-US" sz="2000" cap="none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, 2008).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228600"/>
            <a:ext cx="8382000" cy="67369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rgbClr val="FFC000"/>
              </a:buClr>
            </a:pPr>
            <a:r>
              <a:rPr lang="en-US" sz="3200" dirty="0" smtClean="0"/>
              <a:t>Online Journal—one author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97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104</TotalTime>
  <Words>707</Words>
  <Application>Microsoft Office PowerPoint</Application>
  <PresentationFormat>On-screen Show (4:3)</PresentationFormat>
  <Paragraphs>63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Urban Pop</vt:lpstr>
      <vt:lpstr>Understanding how to use Parenthetical citations</vt:lpstr>
      <vt:lpstr>PowerPoint Presentation</vt:lpstr>
      <vt:lpstr>Parenthetical citations of electronic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Parenthetical citations of Print sources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Parenthetical citations of electronic sources</dc:title>
  <dc:creator>Denise</dc:creator>
  <cp:lastModifiedBy>Fulton City School District</cp:lastModifiedBy>
  <cp:revision>18</cp:revision>
  <dcterms:created xsi:type="dcterms:W3CDTF">2012-02-25T15:07:14Z</dcterms:created>
  <dcterms:modified xsi:type="dcterms:W3CDTF">2012-03-02T13:39:07Z</dcterms:modified>
</cp:coreProperties>
</file>